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2" r:id="rId3"/>
    <p:sldId id="275" r:id="rId4"/>
    <p:sldId id="277" r:id="rId5"/>
    <p:sldId id="280" r:id="rId6"/>
    <p:sldId id="281" r:id="rId7"/>
    <p:sldId id="282" r:id="rId8"/>
    <p:sldId id="283" r:id="rId9"/>
    <p:sldId id="278" r:id="rId10"/>
    <p:sldId id="279" r:id="rId11"/>
    <p:sldId id="273" r:id="rId12"/>
    <p:sldId id="287" r:id="rId13"/>
    <p:sldId id="274" r:id="rId14"/>
    <p:sldId id="284" r:id="rId15"/>
    <p:sldId id="288" r:id="rId16"/>
    <p:sldId id="285" r:id="rId17"/>
    <p:sldId id="289" r:id="rId18"/>
    <p:sldId id="286" r:id="rId19"/>
    <p:sldId id="296" r:id="rId20"/>
    <p:sldId id="293" r:id="rId21"/>
    <p:sldId id="297" r:id="rId2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EE61B63-08F3-4954-B97F-65E75C6C6AF1}">
          <p14:sldIdLst>
            <p14:sldId id="257"/>
          </p14:sldIdLst>
        </p14:section>
        <p14:section name="제목 없는 구역" id="{7CB276A9-D8E6-41AD-B22E-7967ECFCFC98}">
          <p14:sldIdLst>
            <p14:sldId id="272"/>
            <p14:sldId id="275"/>
            <p14:sldId id="277"/>
            <p14:sldId id="280"/>
            <p14:sldId id="281"/>
            <p14:sldId id="282"/>
            <p14:sldId id="283"/>
            <p14:sldId id="278"/>
            <p14:sldId id="279"/>
            <p14:sldId id="273"/>
            <p14:sldId id="287"/>
            <p14:sldId id="274"/>
            <p14:sldId id="284"/>
            <p14:sldId id="288"/>
            <p14:sldId id="285"/>
            <p14:sldId id="289"/>
            <p14:sldId id="286"/>
            <p14:sldId id="296"/>
            <p14:sldId id="293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3B"/>
    <a:srgbClr val="CCE3F5"/>
    <a:srgbClr val="C00000"/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353" autoAdjust="0"/>
  </p:normalViewPr>
  <p:slideViewPr>
    <p:cSldViewPr snapToGrid="0">
      <p:cViewPr varScale="1">
        <p:scale>
          <a:sx n="98" d="100"/>
          <a:sy n="98" d="100"/>
        </p:scale>
        <p:origin x="10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927AE6-2A5D-4C39-9588-234E09501D03}" type="datetime1">
              <a:rPr lang="ko-KR" altLang="en-US" smtClean="0"/>
              <a:t>2020-11-26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302544-5C74-4BBF-8408-76E41A6E1CD7}" type="datetime1">
              <a:rPr lang="ko-KR" altLang="en-US" smtClean="0"/>
              <a:t>2020-11-26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C841CE8-DF92-4972-9ACB-22A23E1B5EED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CEE6806-6978-4B81-88C4-87BF71A0EE72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8D83280-E2D2-42C9-8213-168DF7B25F5C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7C619D3-CBD3-454E-AB26-FD20FB3EBB33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8F9A0-191E-4E56-95EB-8FBD39EEA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0" y="6498472"/>
            <a:ext cx="3081639" cy="2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BD60961-1C81-4CE6-A612-F2FA87644181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E0BAE0C-BD12-4DC2-A1FA-C2F93E0D7DC4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08698FE-B212-47EF-96DE-664D84877D34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F0BAD20-6433-4BA2-904C-9296888DE88B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CC994EA-4868-43B5-A272-84DDB3E3F8A0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8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6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4EAE638-8ED2-4704-884C-E6CE5FE33F81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C3AC2B6-9BA1-4426-9E62-0CFAFC328955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0E86F6C-F696-47C2-91E3-88CE27F4D56A}" type="datetime1">
              <a:rPr lang="ko-KR" altLang="en-US" smtClean="0"/>
              <a:t>2020-11-26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dt="0"/>
  <p:txStyles>
    <p:titleStyle>
      <a:lvl1pPr algn="l" defTabSz="457200" rtl="0" eaLnBrk="1" latinLnBrk="1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/>
          <a:p>
            <a:r>
              <a:rPr lang="en-US" altLang="ko" dirty="0" err="1"/>
              <a:t>siamese</a:t>
            </a:r>
            <a:r>
              <a:rPr lang="en-US" altLang="ko" dirty="0"/>
              <a:t> neural networks for one-shot image recognition</a:t>
            </a:r>
          </a:p>
        </p:txBody>
      </p:sp>
      <p:pic>
        <p:nvPicPr>
          <p:cNvPr id="6" name="그림 5" descr="우산, 대형, 파란색, 그룹이(가) 표시된 사진&#10;&#10;자동 생성된 설명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5" r="-1" b="4988"/>
          <a:stretch/>
        </p:blipFill>
        <p:spPr>
          <a:xfrm>
            <a:off x="447817" y="641350"/>
            <a:ext cx="11290859" cy="3651249"/>
          </a:xfrm>
          <a:prstGeom prst="rect">
            <a:avLst/>
          </a:prstGeom>
          <a:noFill/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" dirty="0" err="1"/>
              <a:t>JuHyeong</a:t>
            </a:r>
            <a:r>
              <a:rPr lang="en-US" altLang="ko" dirty="0"/>
              <a:t> Kim</a:t>
            </a:r>
            <a:endParaRPr lang="ko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A12D71-CF1E-4390-BEEA-9112730D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57037" y="6409190"/>
            <a:ext cx="3081639" cy="379850"/>
          </a:xfrm>
        </p:spPr>
        <p:txBody>
          <a:bodyPr/>
          <a:lstStyle/>
          <a:p>
            <a:r>
              <a:rPr lang="en-US" dirty="0"/>
              <a:t>Bio Computing &amp; Machine Learning Lab (BCML)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985F02-BB99-44C0-A5A2-D55D960A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00" y="6423914"/>
            <a:ext cx="33880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692DE0-35FA-4473-B388-F0E15A64F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036" y="6498472"/>
            <a:ext cx="3081639" cy="2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97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37027"/>
            <a:ext cx="11029615" cy="1619250"/>
          </a:xfrm>
        </p:spPr>
        <p:txBody>
          <a:bodyPr/>
          <a:lstStyle/>
          <a:p>
            <a:r>
              <a:rPr lang="en-US" altLang="ko-KR" dirty="0"/>
              <a:t>The dataset used The Omniglot Dataset.</a:t>
            </a:r>
          </a:p>
          <a:p>
            <a:pPr lvl="1"/>
            <a:r>
              <a:rPr lang="en-US" dirty="0"/>
              <a:t>There are 50 alphabets and there are 15-50 characters for each alphabet</a:t>
            </a:r>
            <a:r>
              <a:rPr lang="en-US" altLang="ko-KR" dirty="0"/>
              <a:t>. The total number of characters is 1623.</a:t>
            </a:r>
          </a:p>
          <a:p>
            <a:pPr lvl="1"/>
            <a:r>
              <a:rPr lang="en-US" altLang="ko-KR" dirty="0"/>
              <a:t>It was written by handwriting by 20 people. </a:t>
            </a:r>
            <a:r>
              <a:rPr lang="en-US" altLang="ko-KR" dirty="0">
                <a:sym typeface="Wingdings" panose="05000000000000000000" pitchFamily="2" charset="2"/>
              </a:rPr>
              <a:t> drawer</a:t>
            </a:r>
            <a:r>
              <a:rPr lang="en-US" altLang="ko-KR" dirty="0"/>
              <a:t> ( Total 1623 * 20 characters )</a:t>
            </a:r>
          </a:p>
          <a:p>
            <a:r>
              <a:rPr lang="en-US" altLang="ko-KR" dirty="0"/>
              <a:t>There were two types of verification network and one-shot training/testing.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B044A8-143D-497F-83F7-5D015AE3C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9388"/>
            <a:ext cx="8582678" cy="27146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ED13BE-48B1-4A58-B48C-CC19DF3F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862" y="3749388"/>
            <a:ext cx="1285875" cy="1619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9DB99-2C09-4E4E-9E54-B1EB1FD79C84}"/>
              </a:ext>
            </a:extLst>
          </p:cNvPr>
          <p:cNvSpPr txBox="1"/>
          <p:nvPr/>
        </p:nvSpPr>
        <p:spPr>
          <a:xfrm>
            <a:off x="8670373" y="4269622"/>
            <a:ext cx="80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x </a:t>
            </a:r>
            <a:endParaRPr lang="ko-KR" altLang="en-US" sz="5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08361-F2AD-42CD-A161-D4941966D875}"/>
              </a:ext>
            </a:extLst>
          </p:cNvPr>
          <p:cNvSpPr txBox="1"/>
          <p:nvPr/>
        </p:nvSpPr>
        <p:spPr>
          <a:xfrm>
            <a:off x="9567862" y="5364474"/>
            <a:ext cx="3105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20 </a:t>
            </a:r>
            <a:endParaRPr lang="ko-KR" altLang="en-US" sz="5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C03E7-8537-4DEC-AC7B-2346754F2DEB}"/>
              </a:ext>
            </a:extLst>
          </p:cNvPr>
          <p:cNvSpPr txBox="1"/>
          <p:nvPr/>
        </p:nvSpPr>
        <p:spPr>
          <a:xfrm>
            <a:off x="2993472" y="6268754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7E3B"/>
                </a:solidFill>
              </a:rPr>
              <a:t>= 1623 characters</a:t>
            </a:r>
            <a:endParaRPr lang="ko-KR" altLang="en-US" b="1" dirty="0">
              <a:solidFill>
                <a:srgbClr val="FF7E3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AA5FB-3644-4FCB-A536-1CB60E0EBA1B}"/>
              </a:ext>
            </a:extLst>
          </p:cNvPr>
          <p:cNvSpPr txBox="1"/>
          <p:nvPr/>
        </p:nvSpPr>
        <p:spPr>
          <a:xfrm>
            <a:off x="9480166" y="6125450"/>
            <a:ext cx="169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drawer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7979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62A236-2F4D-45CC-8D87-89954790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733" y="3323106"/>
            <a:ext cx="4911074" cy="35348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52615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Verification network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61004"/>
            <a:ext cx="11029615" cy="2859592"/>
          </a:xfrm>
        </p:spPr>
        <p:txBody>
          <a:bodyPr>
            <a:normAutofit/>
          </a:bodyPr>
          <a:lstStyle/>
          <a:p>
            <a:r>
              <a:rPr lang="en-US" altLang="ko-KR" dirty="0"/>
              <a:t>We set aside sixty, twenty, twenty percent of the total data for training, validation, testing </a:t>
            </a:r>
          </a:p>
          <a:p>
            <a:pPr lvl="1"/>
            <a:r>
              <a:rPr lang="en-US" dirty="0"/>
              <a:t>Training set : </a:t>
            </a:r>
            <a:r>
              <a:rPr lang="en-US" b="1" dirty="0"/>
              <a:t>30 alphabets</a:t>
            </a:r>
            <a:r>
              <a:rPr lang="en-US" dirty="0"/>
              <a:t> out of 50 and </a:t>
            </a:r>
            <a:r>
              <a:rPr lang="en-US" b="1" dirty="0"/>
              <a:t>12 drawers </a:t>
            </a:r>
            <a:r>
              <a:rPr lang="en-US" dirty="0"/>
              <a:t>out of 20.</a:t>
            </a:r>
          </a:p>
          <a:p>
            <a:pPr lvl="1"/>
            <a:r>
              <a:rPr lang="en-US" dirty="0"/>
              <a:t>Validation set </a:t>
            </a:r>
            <a:r>
              <a:rPr lang="en-US" altLang="ko-KR" dirty="0"/>
              <a:t>(evaluation set)</a:t>
            </a:r>
            <a:r>
              <a:rPr lang="en-US" dirty="0"/>
              <a:t> : </a:t>
            </a:r>
            <a:r>
              <a:rPr lang="en-US" altLang="ko-KR" b="1" dirty="0"/>
              <a:t>10 alphabets </a:t>
            </a:r>
            <a:r>
              <a:rPr lang="en-US" altLang="ko-KR" dirty="0"/>
              <a:t>out of 50 and </a:t>
            </a:r>
            <a:r>
              <a:rPr lang="en-US" altLang="ko-KR" b="1" dirty="0"/>
              <a:t>4 drawers </a:t>
            </a:r>
            <a:r>
              <a:rPr lang="en-US" altLang="ko-KR" dirty="0"/>
              <a:t>out of 20.</a:t>
            </a:r>
          </a:p>
          <a:p>
            <a:pPr lvl="1"/>
            <a:r>
              <a:rPr lang="en-US" altLang="ko-KR" dirty="0"/>
              <a:t>Test set : </a:t>
            </a:r>
            <a:r>
              <a:rPr lang="en-US" altLang="ko-KR" b="1" dirty="0"/>
              <a:t>10 alphabets </a:t>
            </a:r>
            <a:r>
              <a:rPr lang="en-US" altLang="ko-KR" dirty="0"/>
              <a:t>out of 50 and </a:t>
            </a:r>
            <a:r>
              <a:rPr lang="en-US" altLang="ko-KR" b="1" dirty="0"/>
              <a:t>4 drawers </a:t>
            </a:r>
            <a:r>
              <a:rPr lang="en-US" altLang="ko-KR" dirty="0"/>
              <a:t>out of 20.</a:t>
            </a:r>
            <a:endParaRPr lang="en-US" dirty="0"/>
          </a:p>
          <a:p>
            <a:r>
              <a:rPr lang="en-US" b="1" dirty="0"/>
              <a:t>To train our verification network,</a:t>
            </a:r>
            <a:r>
              <a:rPr lang="en-US" dirty="0"/>
              <a:t> we put together three different data set sizes with 30,000, 90,000, and 150,000 training examples by sampling random same and different pairs.</a:t>
            </a:r>
          </a:p>
          <a:p>
            <a:pPr marL="3240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A5060-CA25-4087-8A6C-82C43C2D1CB6}"/>
              </a:ext>
            </a:extLst>
          </p:cNvPr>
          <p:cNvSpPr txBox="1"/>
          <p:nvPr/>
        </p:nvSpPr>
        <p:spPr>
          <a:xfrm>
            <a:off x="1076490" y="3564322"/>
            <a:ext cx="5943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 distortions : 30k, 90k, 150k of data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428045-55E4-4FAE-835D-135F71B70634}"/>
              </a:ext>
            </a:extLst>
          </p:cNvPr>
          <p:cNvCxnSpPr/>
          <p:nvPr/>
        </p:nvCxnSpPr>
        <p:spPr>
          <a:xfrm>
            <a:off x="3267157" y="4267200"/>
            <a:ext cx="0" cy="8070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FA8270-152A-4041-96BF-732F39B24A9E}"/>
              </a:ext>
            </a:extLst>
          </p:cNvPr>
          <p:cNvSpPr txBox="1"/>
          <p:nvPr/>
        </p:nvSpPr>
        <p:spPr>
          <a:xfrm>
            <a:off x="3448050" y="4392573"/>
            <a:ext cx="325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 transforms were used.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594C2-D7C3-4213-A201-AB328B3B420F}"/>
              </a:ext>
            </a:extLst>
          </p:cNvPr>
          <p:cNvSpPr txBox="1"/>
          <p:nvPr/>
        </p:nvSpPr>
        <p:spPr>
          <a:xfrm>
            <a:off x="719261" y="5407826"/>
            <a:ext cx="5943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affine distortions x8: 270k, 810k, 1350k of data</a:t>
            </a:r>
          </a:p>
        </p:txBody>
      </p:sp>
    </p:spTree>
    <p:extLst>
      <p:ext uri="{BB962C8B-B14F-4D97-AF65-F5344CB8AC3E}">
        <p14:creationId xmlns:p14="http://schemas.microsoft.com/office/powerpoint/2010/main" val="1333657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one-shot learning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75127"/>
            <a:ext cx="11029615" cy="1363298"/>
          </a:xfrm>
        </p:spPr>
        <p:txBody>
          <a:bodyPr/>
          <a:lstStyle/>
          <a:p>
            <a:r>
              <a:rPr lang="en-US" dirty="0"/>
              <a:t>N-way K-shot learning is to choose one of the support sets that has K for each N class.</a:t>
            </a:r>
          </a:p>
          <a:p>
            <a:pPr lvl="1"/>
            <a:r>
              <a:rPr lang="en-US" dirty="0"/>
              <a:t>Support Set is a dataset that supports training and testing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Query Set is a dataset for training and testing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B35FCD-ED24-455D-8BBC-BA752A1F2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4" y="2672357"/>
            <a:ext cx="8896350" cy="41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4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5A51A3-C501-4ED2-AC6F-B9DEBFF0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9" y="1436933"/>
            <a:ext cx="9724861" cy="50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6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one-shot learning dataset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75127"/>
            <a:ext cx="11029615" cy="2001474"/>
          </a:xfrm>
        </p:spPr>
        <p:txBody>
          <a:bodyPr>
            <a:normAutofit/>
          </a:bodyPr>
          <a:lstStyle/>
          <a:p>
            <a:r>
              <a:rPr lang="en-US" altLang="ko-KR" dirty="0"/>
              <a:t>In this paper, they do 20-way one-shot learning.</a:t>
            </a:r>
          </a:p>
          <a:p>
            <a:r>
              <a:rPr lang="en-US" altLang="ko-KR" dirty="0"/>
              <a:t>Like the Verification network, 60% of the total data is used as training data.</a:t>
            </a:r>
          </a:p>
          <a:p>
            <a:pPr lvl="1"/>
            <a:r>
              <a:rPr lang="en-US" dirty="0"/>
              <a:t>Training set : 30 alphabets out of 50</a:t>
            </a:r>
          </a:p>
          <a:p>
            <a:pPr lvl="1"/>
            <a:r>
              <a:rPr lang="en-US" altLang="ko-KR" dirty="0"/>
              <a:t>Validation set(evaluation set) : 10 alphabets out of 50</a:t>
            </a:r>
          </a:p>
          <a:p>
            <a:pPr lvl="1"/>
            <a:r>
              <a:rPr lang="en-US" altLang="ko-KR" dirty="0"/>
              <a:t>Test set : 10 alphabets out of 50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42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97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one-shot learning dataset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191237"/>
            <a:ext cx="11029615" cy="2723529"/>
          </a:xfrm>
        </p:spPr>
        <p:txBody>
          <a:bodyPr>
            <a:normAutofit/>
          </a:bodyPr>
          <a:lstStyle/>
          <a:p>
            <a:r>
              <a:rPr lang="en-US" dirty="0"/>
              <a:t>Validation and test is as follows:</a:t>
            </a:r>
            <a:endParaRPr lang="en-US" altLang="ko-KR" dirty="0"/>
          </a:p>
          <a:p>
            <a:pPr lvl="1"/>
            <a:r>
              <a:rPr lang="en-US" altLang="ko-KR" dirty="0"/>
              <a:t>Select 2 out of 20 drawers.</a:t>
            </a:r>
          </a:p>
          <a:p>
            <a:pPr lvl="1"/>
            <a:r>
              <a:rPr lang="en-US" altLang="ko-KR" dirty="0"/>
              <a:t>This is a method of selecting the most similar image by comparing the image created by the first drawer (Query) and the image set (Support set, 20-way) of the second drawer.</a:t>
            </a:r>
          </a:p>
          <a:p>
            <a:pPr lvl="1"/>
            <a:r>
              <a:rPr lang="en-US" altLang="ko-KR" dirty="0"/>
              <a:t>Repeat the above procedure twice for all alphabets.</a:t>
            </a:r>
          </a:p>
          <a:p>
            <a:pPr lvl="1"/>
            <a:r>
              <a:rPr lang="en-US" altLang="ko-KR" dirty="0"/>
              <a:t>That is, try 40 times per alphabet.</a:t>
            </a:r>
          </a:p>
          <a:p>
            <a:pPr lvl="1"/>
            <a:r>
              <a:rPr lang="en-US" altLang="ko-KR" dirty="0"/>
              <a:t>There are 10 evaluation alphabets and test alphabets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400 trials and tests.</a:t>
            </a:r>
          </a:p>
          <a:p>
            <a:pPr lvl="1"/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23AA94-63AC-423C-ACF3-D9BB5A09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4" y="3491646"/>
            <a:ext cx="7372351" cy="3360740"/>
          </a:xfrm>
          <a:prstGeom prst="rect">
            <a:avLst/>
          </a:prstGeom>
          <a:ln w="952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4C7A48-591E-46B1-ABEF-C2D898921AB1}"/>
              </a:ext>
            </a:extLst>
          </p:cNvPr>
          <p:cNvSpPr txBox="1"/>
          <p:nvPr/>
        </p:nvSpPr>
        <p:spPr>
          <a:xfrm>
            <a:off x="2841171" y="4517857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Query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31EB2-84DA-46A1-BCF1-0D13AEFA22E4}"/>
              </a:ext>
            </a:extLst>
          </p:cNvPr>
          <p:cNvSpPr txBox="1"/>
          <p:nvPr/>
        </p:nvSpPr>
        <p:spPr>
          <a:xfrm>
            <a:off x="2357436" y="5786512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set(20-way)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5E6DB3E-FEF4-4F22-884B-4F13AB54A469}"/>
                  </a:ext>
                </a:extLst>
              </p:cNvPr>
              <p:cNvSpPr/>
              <p:nvPr/>
            </p:nvSpPr>
            <p:spPr>
              <a:xfrm>
                <a:off x="9115144" y="4761634"/>
                <a:ext cx="209442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5E6DB3E-FEF4-4F22-884B-4F13AB54A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144" y="4761634"/>
                <a:ext cx="2094420" cy="380810"/>
              </a:xfrm>
              <a:prstGeom prst="rect">
                <a:avLst/>
              </a:prstGeom>
              <a:blipFill>
                <a:blip r:embed="rId3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7532E2C-F3AF-4F24-951A-350F4B691753}"/>
              </a:ext>
            </a:extLst>
          </p:cNvPr>
          <p:cNvCxnSpPr/>
          <p:nvPr/>
        </p:nvCxnSpPr>
        <p:spPr>
          <a:xfrm>
            <a:off x="8789653" y="4953864"/>
            <a:ext cx="25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4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97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Experiments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03677"/>
            <a:ext cx="11610808" cy="1612528"/>
          </a:xfrm>
        </p:spPr>
        <p:txBody>
          <a:bodyPr/>
          <a:lstStyle/>
          <a:p>
            <a:r>
              <a:rPr lang="en-US" altLang="ko-KR" dirty="0"/>
              <a:t>3.5% less accurate than human measurements.</a:t>
            </a:r>
          </a:p>
          <a:p>
            <a:r>
              <a:rPr lang="en-US" dirty="0"/>
              <a:t>3.2% less accurate than Hierarchical Bayesian Program Learning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“ While HBPL exhibits stronger results overall, our top-performing convolutional network did not include any extra prior knowledge about characters or strokes such as generative information about the drawing process. This is the primary advantage of our model.“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605A4A-57B9-406A-B021-EB6663C021E1}"/>
              </a:ext>
            </a:extLst>
          </p:cNvPr>
          <p:cNvGrpSpPr/>
          <p:nvPr/>
        </p:nvGrpSpPr>
        <p:grpSpPr>
          <a:xfrm>
            <a:off x="2247845" y="2868771"/>
            <a:ext cx="8551043" cy="3920268"/>
            <a:chOff x="2695575" y="2771234"/>
            <a:chExt cx="7780049" cy="35668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A25A68-C961-4808-9E65-7A442192B4C6}"/>
                </a:ext>
              </a:extLst>
            </p:cNvPr>
            <p:cNvSpPr txBox="1"/>
            <p:nvPr/>
          </p:nvSpPr>
          <p:spPr>
            <a:xfrm>
              <a:off x="5584371" y="596870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E9AFF5-887B-4825-A571-FA476DC1C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5575" y="2771234"/>
              <a:ext cx="5276850" cy="352250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1A3621-ABA7-4AA6-A6F5-894D0EBC6A13}"/>
                </a:ext>
              </a:extLst>
            </p:cNvPr>
            <p:cNvSpPr/>
            <p:nvPr/>
          </p:nvSpPr>
          <p:spPr>
            <a:xfrm>
              <a:off x="4019550" y="5928614"/>
              <a:ext cx="3381375" cy="25311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B88F32F-AF9E-425C-AF57-6DAC12D009AF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7400925" y="6055170"/>
              <a:ext cx="885825" cy="12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D619B2-E3B2-449F-842B-6CF0D5C72349}"/>
                </a:ext>
              </a:extLst>
            </p:cNvPr>
            <p:cNvSpPr txBox="1"/>
            <p:nvPr/>
          </p:nvSpPr>
          <p:spPr>
            <a:xfrm>
              <a:off x="8272300" y="5882759"/>
              <a:ext cx="220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논문의 알고리즘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44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97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MNIST One-shot Trial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60827"/>
            <a:ext cx="11239333" cy="1258523"/>
          </a:xfrm>
        </p:spPr>
        <p:txBody>
          <a:bodyPr/>
          <a:lstStyle/>
          <a:p>
            <a:r>
              <a:rPr lang="en-US" altLang="ko-KR" dirty="0"/>
              <a:t>This is to check how much MNIST generalized models learned with Omniglot.</a:t>
            </a:r>
          </a:p>
          <a:p>
            <a:r>
              <a:rPr lang="en-US" altLang="ko-KR" dirty="0"/>
              <a:t>In the training set, no fine-tunning was performed and only the MNIST test set was used.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7EE655-6E4E-47C5-B851-579FA830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387" y="3429000"/>
            <a:ext cx="7217226" cy="253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0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497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IDEA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038837"/>
            <a:ext cx="11029615" cy="753698"/>
          </a:xfrm>
        </p:spPr>
        <p:txBody>
          <a:bodyPr>
            <a:normAutofit/>
          </a:bodyPr>
          <a:lstStyle/>
          <a:p>
            <a:r>
              <a:rPr lang="ko-KR" altLang="en-US" dirty="0"/>
              <a:t>위의 </a:t>
            </a:r>
            <a:r>
              <a:rPr lang="en-US" altLang="ko-KR" dirty="0"/>
              <a:t>metric based few-shot learning</a:t>
            </a:r>
            <a:r>
              <a:rPr lang="ko-KR" altLang="en-US" dirty="0"/>
              <a:t>과 </a:t>
            </a:r>
            <a:r>
              <a:rPr lang="en-US" dirty="0"/>
              <a:t>Tree-CNN</a:t>
            </a:r>
            <a:r>
              <a:rPr lang="ko-KR" altLang="en-US" dirty="0"/>
              <a:t>을 결합하면 더 나은 결과가 나올 것 같다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00B289-4242-40B0-BCB4-BE2E5AFD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127" y="1792535"/>
            <a:ext cx="5462488" cy="50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2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14" y="1038837"/>
            <a:ext cx="11029615" cy="753698"/>
          </a:xfrm>
        </p:spPr>
        <p:txBody>
          <a:bodyPr>
            <a:normAutofit/>
          </a:bodyPr>
          <a:lstStyle/>
          <a:p>
            <a:r>
              <a:rPr lang="ko-KR" altLang="en-US" dirty="0"/>
              <a:t>위의 </a:t>
            </a:r>
            <a:r>
              <a:rPr lang="en-US" altLang="ko-KR" dirty="0"/>
              <a:t>metric based few-shot learning</a:t>
            </a:r>
            <a:r>
              <a:rPr lang="ko-KR" altLang="en-US" dirty="0"/>
              <a:t>과 </a:t>
            </a:r>
            <a:r>
              <a:rPr lang="en-US" dirty="0"/>
              <a:t>Tree-CNN</a:t>
            </a:r>
            <a:r>
              <a:rPr lang="ko-KR" altLang="en-US" dirty="0"/>
              <a:t>을 결합하면 더 나은 결과가 나올 것 같다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E956E2-4DDC-4A48-8F24-D67EC7679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54225"/>
            <a:ext cx="12192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95E6ABD-C8DF-4333-97F4-880BA2F6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97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117366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37212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altLang="ko" dirty="0"/>
              <a:t>Siamese neural networks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75128"/>
            <a:ext cx="11029615" cy="755566"/>
          </a:xfrm>
        </p:spPr>
        <p:txBody>
          <a:bodyPr/>
          <a:lstStyle/>
          <a:p>
            <a:r>
              <a:rPr lang="en-US" altLang="ko" dirty="0"/>
              <a:t>Siamese neural networks</a:t>
            </a:r>
            <a:r>
              <a:rPr lang="ko-KR" altLang="en-US" dirty="0"/>
              <a:t> </a:t>
            </a:r>
            <a:r>
              <a:rPr lang="en-US" altLang="ko-KR" dirty="0"/>
              <a:t>are</a:t>
            </a:r>
            <a:r>
              <a:rPr lang="ko-KR" altLang="en-US" dirty="0"/>
              <a:t> </a:t>
            </a:r>
            <a:r>
              <a:rPr lang="en-US" altLang="ko-KR" dirty="0"/>
              <a:t>Metric-based learning.</a:t>
            </a:r>
          </a:p>
          <a:p>
            <a:pPr lvl="1"/>
            <a:r>
              <a:rPr lang="en-US" altLang="ko-KR" dirty="0"/>
              <a:t>Calculate the distance for each label and measure the same label closely and the other label far away.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B9E7A2-D2E2-415C-BD2F-478C3E7A1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0" y="2355728"/>
            <a:ext cx="7428433" cy="4108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CD14D-0D7B-47B3-B7E8-178010281775}"/>
              </a:ext>
            </a:extLst>
          </p:cNvPr>
          <p:cNvSpPr txBox="1"/>
          <p:nvPr/>
        </p:nvSpPr>
        <p:spPr>
          <a:xfrm>
            <a:off x="8009623" y="6094672"/>
            <a:ext cx="40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https://www.kakaobrain.com/blog/106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23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22727"/>
            <a:ext cx="11029615" cy="1268048"/>
          </a:xfrm>
        </p:spPr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Tree-CNN</a:t>
            </a:r>
            <a:r>
              <a:rPr lang="ko-KR" altLang="en-US" dirty="0"/>
              <a:t>은 </a:t>
            </a:r>
            <a:r>
              <a:rPr lang="en-US" altLang="ko-KR" dirty="0"/>
              <a:t>incremental learning</a:t>
            </a:r>
            <a:r>
              <a:rPr lang="ko-KR" altLang="en-US" dirty="0"/>
              <a:t>과 데이터 분류에서 의미를 갖는다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많은 데이터가 필요하며</a:t>
            </a:r>
            <a:r>
              <a:rPr lang="en-US" altLang="ko-KR" dirty="0"/>
              <a:t>, </a:t>
            </a:r>
            <a:r>
              <a:rPr lang="ko-KR" altLang="en-US" dirty="0"/>
              <a:t>다음 </a:t>
            </a:r>
            <a:r>
              <a:rPr lang="en-US" altLang="ko-KR" dirty="0"/>
              <a:t>branch node</a:t>
            </a:r>
            <a:r>
              <a:rPr lang="ko-KR" altLang="en-US" dirty="0"/>
              <a:t>로 이동할 때 </a:t>
            </a:r>
            <a:r>
              <a:rPr lang="en-US" altLang="ko-KR" dirty="0"/>
              <a:t>CNN </a:t>
            </a:r>
            <a:r>
              <a:rPr lang="en-US" altLang="ko-KR" dirty="0" err="1"/>
              <a:t>dence</a:t>
            </a:r>
            <a:r>
              <a:rPr lang="en-US" altLang="ko-KR" dirty="0"/>
              <a:t> layer</a:t>
            </a:r>
            <a:r>
              <a:rPr lang="ko-KR" altLang="en-US" dirty="0"/>
              <a:t>의 단점을 고스란히 전수받는다</a:t>
            </a:r>
            <a:r>
              <a:rPr lang="en-US" altLang="ko-KR" dirty="0"/>
              <a:t>.( under/overfitting, </a:t>
            </a:r>
            <a:r>
              <a:rPr lang="ko-KR" altLang="en-US" dirty="0"/>
              <a:t>많은 </a:t>
            </a:r>
            <a:r>
              <a:rPr lang="en-US" altLang="ko-KR" dirty="0"/>
              <a:t>layer </a:t>
            </a:r>
            <a:r>
              <a:rPr lang="ko-KR" altLang="en-US" dirty="0"/>
              <a:t>필요 등등 </a:t>
            </a:r>
            <a:r>
              <a:rPr lang="en-US" altLang="ko-KR" dirty="0"/>
              <a:t>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E431410-4E30-434F-95C0-121AFCDE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97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2639286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97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IDEA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12274"/>
            <a:ext cx="11029615" cy="157284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위의 단점을 보완하여 </a:t>
            </a:r>
            <a:r>
              <a:rPr lang="en-US" altLang="ko-KR" dirty="0"/>
              <a:t>metric based few-shot learning</a:t>
            </a:r>
            <a:r>
              <a:rPr lang="ko-KR" altLang="en-US" dirty="0"/>
              <a:t>과 결합하면 적은 데이터로 학습이 되며</a:t>
            </a:r>
            <a:r>
              <a:rPr lang="en-US" altLang="ko-KR" dirty="0"/>
              <a:t>, </a:t>
            </a:r>
            <a:r>
              <a:rPr lang="ko-KR" altLang="en-US" dirty="0"/>
              <a:t>다음 </a:t>
            </a:r>
            <a:r>
              <a:rPr lang="en-US" altLang="ko-KR" dirty="0"/>
              <a:t>branch node</a:t>
            </a:r>
            <a:r>
              <a:rPr lang="ko-KR" altLang="en-US" dirty="0"/>
              <a:t>로 이동할 때 데이터의 거리를 기준으로 다음 </a:t>
            </a:r>
            <a:r>
              <a:rPr lang="en-US" altLang="ko-KR" dirty="0"/>
              <a:t>branch node</a:t>
            </a:r>
            <a:r>
              <a:rPr lang="ko-KR" altLang="en-US" dirty="0"/>
              <a:t>로 이동하게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branch node</a:t>
            </a:r>
            <a:r>
              <a:rPr lang="ko-KR" altLang="en-US" dirty="0"/>
              <a:t>마다 서로 다른 </a:t>
            </a:r>
            <a:r>
              <a:rPr lang="en-US" altLang="ko-KR" dirty="0"/>
              <a:t>metric based </a:t>
            </a:r>
            <a:r>
              <a:rPr lang="ko-KR" altLang="en-US" dirty="0"/>
              <a:t>알고리즘을 적용할 수 있다</a:t>
            </a:r>
            <a:r>
              <a:rPr lang="en-US" altLang="ko-KR" dirty="0"/>
              <a:t>.</a:t>
            </a:r>
          </a:p>
          <a:p>
            <a:r>
              <a:rPr lang="en-US" dirty="0"/>
              <a:t>*</a:t>
            </a:r>
            <a:r>
              <a:rPr lang="ko-KR" altLang="en-US" dirty="0"/>
              <a:t>추상적으로 </a:t>
            </a:r>
            <a:r>
              <a:rPr lang="en-US" altLang="ko-KR" dirty="0"/>
              <a:t>Tree-CNN</a:t>
            </a:r>
            <a:r>
              <a:rPr lang="ko-KR" altLang="en-US" dirty="0"/>
              <a:t>에서 다음 </a:t>
            </a:r>
            <a:r>
              <a:rPr lang="en-US" altLang="ko-KR" dirty="0"/>
              <a:t>branch node</a:t>
            </a:r>
            <a:r>
              <a:rPr lang="ko-KR" altLang="en-US" dirty="0"/>
              <a:t>로 이동할 때마다 이미 학습된 데이터들의 거리가 </a:t>
            </a:r>
            <a:r>
              <a:rPr lang="ko-KR" altLang="en-US" dirty="0" err="1"/>
              <a:t>가까워지기</a:t>
            </a:r>
            <a:r>
              <a:rPr lang="ko-KR" altLang="en-US" dirty="0"/>
              <a:t> 때문에 서로 다른 </a:t>
            </a:r>
            <a:r>
              <a:rPr lang="en-US" altLang="ko-KR" dirty="0"/>
              <a:t>class</a:t>
            </a:r>
            <a:r>
              <a:rPr lang="ko-KR" altLang="en-US" dirty="0"/>
              <a:t>들끼리 서로 거리를 조절하게 되면 성능이 개선될 것 같다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6ADBD1-7356-40CB-BA3A-ADABD7439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36" y="2785122"/>
            <a:ext cx="4997460" cy="4067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8F4CC2-DA69-4E0F-8DB1-B06D03F5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27" y="2835063"/>
            <a:ext cx="4338248" cy="40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3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A59E5B-C098-4D46-8198-381608CB4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12" y="2808420"/>
            <a:ext cx="8028562" cy="404957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65602"/>
            <a:ext cx="11029615" cy="1533293"/>
          </a:xfrm>
        </p:spPr>
        <p:txBody>
          <a:bodyPr>
            <a:normAutofit/>
          </a:bodyPr>
          <a:lstStyle/>
          <a:p>
            <a:r>
              <a:rPr lang="en-US" altLang="ko-KR" dirty="0"/>
              <a:t>Siamese Neural network for one-shot image recognition(ICML deep learning workshop, 2015)</a:t>
            </a:r>
          </a:p>
          <a:p>
            <a:r>
              <a:rPr lang="en-US" altLang="ko-KR" dirty="0"/>
              <a:t>Measure the distance similarity by comparing the two inputs.</a:t>
            </a:r>
          </a:p>
          <a:p>
            <a:pPr lvl="1"/>
            <a:r>
              <a:rPr lang="en-US" altLang="ko-KR" dirty="0"/>
              <a:t>embed1 and embed2 represent features for input 1 and input2.</a:t>
            </a:r>
          </a:p>
          <a:p>
            <a:pPr lvl="1"/>
            <a:r>
              <a:rPr lang="en-US" altLang="ko-KR" dirty="0"/>
              <a:t>The last probability represents the similarity between the two inputs.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07CA30F-6F23-42FF-B5D6-220A5EF3000A}"/>
              </a:ext>
            </a:extLst>
          </p:cNvPr>
          <p:cNvSpPr txBox="1">
            <a:spLocks/>
          </p:cNvSpPr>
          <p:nvPr/>
        </p:nvSpPr>
        <p:spPr>
          <a:xfrm>
            <a:off x="581191" y="537212"/>
            <a:ext cx="11029616" cy="4890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"/>
              <a:t>Siamese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9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70377"/>
            <a:ext cx="11029615" cy="489081"/>
          </a:xfrm>
        </p:spPr>
        <p:txBody>
          <a:bodyPr/>
          <a:lstStyle/>
          <a:p>
            <a:r>
              <a:rPr lang="en-US" altLang="ko-KR" dirty="0"/>
              <a:t>The figure below is a specific structure.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F7AB1-479E-42F1-B924-74C99FFD1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9" y="2750176"/>
            <a:ext cx="10587621" cy="4107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3A1C9-003B-44AD-AD5A-B194156339FA}"/>
              </a:ext>
            </a:extLst>
          </p:cNvPr>
          <p:cNvSpPr txBox="1"/>
          <p:nvPr/>
        </p:nvSpPr>
        <p:spPr>
          <a:xfrm>
            <a:off x="8483376" y="3429000"/>
            <a:ext cx="268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L1 distance </a:t>
            </a:r>
          </a:p>
          <a:p>
            <a:r>
              <a:rPr lang="en-US" altLang="ko-KR" sz="1400" dirty="0">
                <a:latin typeface="+mj-lt"/>
              </a:rPr>
              <a:t>vector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D857502-5769-47F4-A43D-F1D85DCDFA87}"/>
              </a:ext>
            </a:extLst>
          </p:cNvPr>
          <p:cNvSpPr txBox="1">
            <a:spLocks/>
          </p:cNvSpPr>
          <p:nvPr/>
        </p:nvSpPr>
        <p:spPr>
          <a:xfrm>
            <a:off x="581191" y="537212"/>
            <a:ext cx="11029616" cy="4890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" dirty="0"/>
              <a:t>Siamese neural networks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7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97922C-DB63-4B4B-B963-4BB01958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9" y="2750176"/>
            <a:ext cx="10587621" cy="410782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75127"/>
            <a:ext cx="11029615" cy="689860"/>
          </a:xfrm>
        </p:spPr>
        <p:txBody>
          <a:bodyPr/>
          <a:lstStyle/>
          <a:p>
            <a:r>
              <a:rPr lang="en-US" altLang="ko-KR" dirty="0"/>
              <a:t>This part is input data.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56E534-BF28-4C0B-9BAC-E3D3B36F49A6}"/>
              </a:ext>
            </a:extLst>
          </p:cNvPr>
          <p:cNvSpPr/>
          <p:nvPr/>
        </p:nvSpPr>
        <p:spPr>
          <a:xfrm>
            <a:off x="581189" y="2750178"/>
            <a:ext cx="1101695" cy="15591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4C70A3-EB21-430B-B869-C3E2343CE33D}"/>
              </a:ext>
            </a:extLst>
          </p:cNvPr>
          <p:cNvSpPr/>
          <p:nvPr/>
        </p:nvSpPr>
        <p:spPr>
          <a:xfrm>
            <a:off x="581189" y="5229863"/>
            <a:ext cx="1101695" cy="15591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E7903-82A9-434A-AC48-872F9C1BA941}"/>
              </a:ext>
            </a:extLst>
          </p:cNvPr>
          <p:cNvSpPr txBox="1"/>
          <p:nvPr/>
        </p:nvSpPr>
        <p:spPr>
          <a:xfrm>
            <a:off x="8483376" y="3429000"/>
            <a:ext cx="268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L1 distance </a:t>
            </a:r>
          </a:p>
          <a:p>
            <a:r>
              <a:rPr lang="en-US" altLang="ko-KR" sz="1400" dirty="0">
                <a:latin typeface="+mj-lt"/>
              </a:rPr>
              <a:t>vector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5A6E0B5-28BB-419E-A25E-DD49888E4B62}"/>
              </a:ext>
            </a:extLst>
          </p:cNvPr>
          <p:cNvSpPr txBox="1">
            <a:spLocks/>
          </p:cNvSpPr>
          <p:nvPr/>
        </p:nvSpPr>
        <p:spPr>
          <a:xfrm>
            <a:off x="581191" y="537212"/>
            <a:ext cx="11029616" cy="4890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" dirty="0"/>
              <a:t>Siamese neural networks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0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E155670-A5E2-4B3B-AFAD-18D3A860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9" y="2750176"/>
            <a:ext cx="10587621" cy="410782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FFAC-745C-4F6A-9B6E-453965E9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75127"/>
            <a:ext cx="11029615" cy="1273520"/>
          </a:xfrm>
        </p:spPr>
        <p:txBody>
          <a:bodyPr/>
          <a:lstStyle/>
          <a:p>
            <a:r>
              <a:rPr lang="en-US" altLang="ko-KR" dirty="0"/>
              <a:t>This part is a CNN structure that extracts characteristics.</a:t>
            </a:r>
          </a:p>
          <a:p>
            <a:r>
              <a:rPr lang="en-US" dirty="0"/>
              <a:t>* </a:t>
            </a:r>
            <a:r>
              <a:rPr lang="en-US" altLang="ko-KR" dirty="0"/>
              <a:t>Same structure, same weight.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	 </a:t>
            </a:r>
            <a:r>
              <a:rPr lang="en-US" altLang="ko-KR" dirty="0"/>
              <a:t>The same characteristics are extracted.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56E534-BF28-4C0B-9BAC-E3D3B36F49A6}"/>
              </a:ext>
            </a:extLst>
          </p:cNvPr>
          <p:cNvSpPr/>
          <p:nvPr/>
        </p:nvSpPr>
        <p:spPr>
          <a:xfrm>
            <a:off x="1575881" y="2768310"/>
            <a:ext cx="5252936" cy="15591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4C70A3-EB21-430B-B869-C3E2343CE33D}"/>
              </a:ext>
            </a:extLst>
          </p:cNvPr>
          <p:cNvSpPr/>
          <p:nvPr/>
        </p:nvSpPr>
        <p:spPr>
          <a:xfrm>
            <a:off x="1575881" y="5229862"/>
            <a:ext cx="5252936" cy="160347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06E55-A0ED-4B7E-A59C-DF5829978760}"/>
              </a:ext>
            </a:extLst>
          </p:cNvPr>
          <p:cNvSpPr txBox="1"/>
          <p:nvPr/>
        </p:nvSpPr>
        <p:spPr>
          <a:xfrm rot="5400000">
            <a:off x="3304533" y="5075041"/>
            <a:ext cx="2266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0000"/>
                </a:solidFill>
              </a:rPr>
              <a:t>=</a:t>
            </a:r>
            <a:endParaRPr lang="ko-KR" altLang="en-US" sz="6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B9108-B387-4361-8846-227FBC288F69}"/>
              </a:ext>
            </a:extLst>
          </p:cNvPr>
          <p:cNvSpPr txBox="1"/>
          <p:nvPr/>
        </p:nvSpPr>
        <p:spPr>
          <a:xfrm>
            <a:off x="4658156" y="4458179"/>
            <a:ext cx="222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same structure and same weight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3097D-C4B1-418D-BC10-B469DCCF556D}"/>
              </a:ext>
            </a:extLst>
          </p:cNvPr>
          <p:cNvSpPr txBox="1"/>
          <p:nvPr/>
        </p:nvSpPr>
        <p:spPr>
          <a:xfrm>
            <a:off x="8483376" y="3429000"/>
            <a:ext cx="268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L1 distance </a:t>
            </a:r>
          </a:p>
          <a:p>
            <a:r>
              <a:rPr lang="en-US" altLang="ko-KR" sz="1400" dirty="0">
                <a:latin typeface="+mj-lt"/>
              </a:rPr>
              <a:t>vector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681D579-246F-4353-B3F3-068B9A287A3F}"/>
              </a:ext>
            </a:extLst>
          </p:cNvPr>
          <p:cNvSpPr txBox="1">
            <a:spLocks/>
          </p:cNvSpPr>
          <p:nvPr/>
        </p:nvSpPr>
        <p:spPr>
          <a:xfrm>
            <a:off x="581191" y="537212"/>
            <a:ext cx="11029616" cy="4890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" dirty="0"/>
              <a:t>Siamese neural networks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82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C2ADA3F-998E-426F-BEB1-9D5125A1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9" y="2750176"/>
            <a:ext cx="10587621" cy="4107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5CFFAC-745C-4F6A-9B6E-453965E9B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256077"/>
                <a:ext cx="11029615" cy="145038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The L1 distance values ​​of the feature vectors for two images are calculated and made into one vector.</a:t>
                </a:r>
                <a:endParaRPr lang="en-US" altLang="ko-KR" dirty="0">
                  <a:ea typeface="Cambria Math" panose="02040503050406030204" pitchFamily="18" charset="0"/>
                </a:endParaRPr>
              </a:p>
              <a:p>
                <a:r>
                  <a:rPr lang="en-US" altLang="ko-KR" dirty="0">
                    <a:ea typeface="Cambria Math" panose="02040503050406030204" pitchFamily="18" charset="0"/>
                  </a:rPr>
                  <a:t>It is expressed as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 is the j-</a:t>
                </a:r>
                <a:r>
                  <a:rPr lang="en-US" altLang="ko-KR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</a:t>
                </a:r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vector, and </a:t>
                </a:r>
                <a:r>
                  <a:rPr lang="ko-KR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 </a:t>
                </a:r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the weight for the L1 distance.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5CFFAC-745C-4F6A-9B6E-453965E9B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256077"/>
                <a:ext cx="11029615" cy="1450385"/>
              </a:xfrm>
              <a:blipFill>
                <a:blip r:embed="rId3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56E534-BF28-4C0B-9BAC-E3D3B36F49A6}"/>
              </a:ext>
            </a:extLst>
          </p:cNvPr>
          <p:cNvSpPr/>
          <p:nvPr/>
        </p:nvSpPr>
        <p:spPr>
          <a:xfrm>
            <a:off x="6906637" y="2750177"/>
            <a:ext cx="2130359" cy="40388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E911C-BA5E-47F1-AA73-1E32A466B426}"/>
              </a:ext>
            </a:extLst>
          </p:cNvPr>
          <p:cNvSpPr txBox="1"/>
          <p:nvPr/>
        </p:nvSpPr>
        <p:spPr>
          <a:xfrm>
            <a:off x="9036996" y="3443616"/>
            <a:ext cx="268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L1 distance </a:t>
            </a:r>
          </a:p>
          <a:p>
            <a:r>
              <a:rPr lang="en-US" altLang="ko-KR" sz="1400" dirty="0">
                <a:latin typeface="+mj-lt"/>
              </a:rPr>
              <a:t>vector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63895B9-D2F2-4318-9193-E5D4EF2FFDBD}"/>
              </a:ext>
            </a:extLst>
          </p:cNvPr>
          <p:cNvSpPr txBox="1">
            <a:spLocks/>
          </p:cNvSpPr>
          <p:nvPr/>
        </p:nvSpPr>
        <p:spPr>
          <a:xfrm>
            <a:off x="581191" y="537212"/>
            <a:ext cx="11029616" cy="4890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" dirty="0"/>
              <a:t>Siamese neural networks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2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C2ADA3F-998E-426F-BEB1-9D5125A1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9" y="2750176"/>
            <a:ext cx="10587621" cy="4107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5CFFAC-745C-4F6A-9B6E-453965E9B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256077"/>
                <a:ext cx="11610807" cy="149909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sz="1800" dirty="0"/>
                  <a:t>The sum of the L1 distance vector is output as a sigmoid.</a:t>
                </a:r>
              </a:p>
              <a:p>
                <a:pPr lvl="1"/>
                <a:r>
                  <a:rPr lang="en-US" altLang="ko-KR" sz="1600" dirty="0">
                    <a:ea typeface="Cambria Math" panose="02040503050406030204" pitchFamily="18" charset="0"/>
                  </a:rPr>
                  <a:t>It is expressed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nary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altLang="ko-KR" sz="16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ko-KR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sigmoid </a:t>
                </a:r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function.</a:t>
                </a:r>
                <a:endParaRPr lang="en-US" altLang="ko-KR" sz="1800" b="1" dirty="0">
                  <a:latin typeface="맑은 고딕" panose="020B0503020000020004" pitchFamily="50" charset="-127"/>
                  <a:ea typeface="Cambria Math" panose="02040503050406030204" pitchFamily="18" charset="0"/>
                </a:endParaRPr>
              </a:p>
              <a:p>
                <a:r>
                  <a:rPr lang="en-US" altLang="ko-KR" sz="1800" dirty="0">
                    <a:latin typeface="맑은 고딕" panose="020B0503020000020004" pitchFamily="50" charset="-127"/>
                    <a:ea typeface="Cambria Math" panose="02040503050406030204" pitchFamily="18" charset="0"/>
                  </a:rPr>
                  <a:t>The closer the value of </a:t>
                </a:r>
                <a:r>
                  <a:rPr lang="ko-KR" altLang="en-US" sz="1800" dirty="0">
                    <a:latin typeface="맑은 고딕" panose="020B0503020000020004" pitchFamily="50" charset="-127"/>
                    <a:ea typeface="Cambria Math" panose="02040503050406030204" pitchFamily="18" charset="0"/>
                  </a:rPr>
                  <a:t>𝐩 </a:t>
                </a:r>
                <a:r>
                  <a:rPr lang="en-US" altLang="ko-KR" sz="1800" dirty="0">
                    <a:latin typeface="맑은 고딕" panose="020B0503020000020004" pitchFamily="50" charset="-127"/>
                    <a:ea typeface="Cambria Math" panose="02040503050406030204" pitchFamily="18" charset="0"/>
                  </a:rPr>
                  <a:t>is to 1, the two images are the same, and the closer to 0, the two images are different.</a:t>
                </a:r>
                <a:endParaRPr 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5CFFAC-745C-4F6A-9B6E-453965E9B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256077"/>
                <a:ext cx="11610807" cy="1499091"/>
              </a:xfrm>
              <a:blipFill>
                <a:blip r:embed="rId3"/>
                <a:stretch>
                  <a:fillRect l="-157" r="-420" b="-4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56E534-BF28-4C0B-9BAC-E3D3B36F49A6}"/>
              </a:ext>
            </a:extLst>
          </p:cNvPr>
          <p:cNvSpPr/>
          <p:nvPr/>
        </p:nvSpPr>
        <p:spPr>
          <a:xfrm>
            <a:off x="8494125" y="3380643"/>
            <a:ext cx="2754900" cy="24368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BB867-082D-493C-A2A4-CB557852C7CE}"/>
              </a:ext>
            </a:extLst>
          </p:cNvPr>
          <p:cNvSpPr txBox="1"/>
          <p:nvPr/>
        </p:nvSpPr>
        <p:spPr>
          <a:xfrm>
            <a:off x="8483376" y="3429000"/>
            <a:ext cx="268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L1 distance </a:t>
            </a:r>
          </a:p>
          <a:p>
            <a:r>
              <a:rPr lang="en-US" altLang="ko-KR" sz="1400" dirty="0">
                <a:latin typeface="+mj-lt"/>
              </a:rPr>
              <a:t>vector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8DD5AEB-DE46-46E4-A59D-390553D8CC33}"/>
              </a:ext>
            </a:extLst>
          </p:cNvPr>
          <p:cNvSpPr txBox="1">
            <a:spLocks/>
          </p:cNvSpPr>
          <p:nvPr/>
        </p:nvSpPr>
        <p:spPr>
          <a:xfrm>
            <a:off x="581191" y="537212"/>
            <a:ext cx="11029616" cy="4890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" dirty="0"/>
              <a:t>Siamese neural networks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97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C5C6F-14F2-42D7-8A88-B1EC60E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9756"/>
            <a:ext cx="11029616" cy="48908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5CFFAC-745C-4F6A-9B6E-453965E9B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275126"/>
                <a:ext cx="11029615" cy="266822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This objective is combined with standard backpropagation algorithm</a:t>
                </a:r>
              </a:p>
              <a:p>
                <a:pPr lvl="1"/>
                <a:r>
                  <a:rPr lang="en-US" altLang="ko-KR" dirty="0"/>
                  <a:t>where the gradient is additive across the twin networks due to the tied weights</a:t>
                </a:r>
              </a:p>
              <a:p>
                <a:r>
                  <a:rPr lang="en-US" dirty="0"/>
                  <a:t>The loss function is cross entropy and is as follows</a:t>
                </a:r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+(1-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log(1-</a:t>
                </a:r>
                <a:r>
                  <a:rPr lang="en-US" altLang="ko-KR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nary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same label,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difference label,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5CFFAC-745C-4F6A-9B6E-453965E9B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275126"/>
                <a:ext cx="11029615" cy="2668224"/>
              </a:xfr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A9044-8D4F-4EB1-86AA-128EDD48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25A68-C961-4808-9E65-7A442192B4C6}"/>
              </a:ext>
            </a:extLst>
          </p:cNvPr>
          <p:cNvSpPr txBox="1"/>
          <p:nvPr/>
        </p:nvSpPr>
        <p:spPr>
          <a:xfrm>
            <a:off x="5584371" y="6464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72798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3_TF33552983" id="{F7E6EDE5-4D39-4CA7-9A7F-B210D5351F6C}" vid="{24018303-16E8-468E-9E09-DF107F74376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</Words>
  <Application>Microsoft Office PowerPoint</Application>
  <PresentationFormat>와이드스크린</PresentationFormat>
  <Paragraphs>127</Paragraphs>
  <Slides>21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Malgun Gothic</vt:lpstr>
      <vt:lpstr>Malgun Gothic</vt:lpstr>
      <vt:lpstr>Calibri</vt:lpstr>
      <vt:lpstr>Cambria Math</vt:lpstr>
      <vt:lpstr>Franklin Gothic Book</vt:lpstr>
      <vt:lpstr>Franklin Gothic Demi</vt:lpstr>
      <vt:lpstr>Wingdings 2</vt:lpstr>
      <vt:lpstr>DividendVTI</vt:lpstr>
      <vt:lpstr>siamese neural networks for one-shot image recognition</vt:lpstr>
      <vt:lpstr>Siamese neural networks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Learning</vt:lpstr>
      <vt:lpstr>experiments</vt:lpstr>
      <vt:lpstr>Verification network</vt:lpstr>
      <vt:lpstr>one-shot learning</vt:lpstr>
      <vt:lpstr>DONE</vt:lpstr>
      <vt:lpstr>one-shot learning dataset</vt:lpstr>
      <vt:lpstr>one-shot learning dataset</vt:lpstr>
      <vt:lpstr>Experiments</vt:lpstr>
      <vt:lpstr>MNIST One-shot Trial</vt:lpstr>
      <vt:lpstr>IDEA</vt:lpstr>
      <vt:lpstr>IDEA</vt:lpstr>
      <vt:lpstr>IDEA</vt:lpstr>
      <vt:lpstr>IDEA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2020-04-01T03:49:42Z</dcterms:created>
  <dcterms:modified xsi:type="dcterms:W3CDTF">2020-11-26T05:27:04Z</dcterms:modified>
</cp:coreProperties>
</file>